
<file path=[Content_Types].xml><?xml version="1.0" encoding="utf-8"?>
<Types xmlns="http://schemas.openxmlformats.org/package/2006/content-types"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65" r:id="rId3"/>
    <p:sldId id="308" r:id="rId4"/>
    <p:sldId id="346" r:id="rId5"/>
    <p:sldId id="347" r:id="rId6"/>
    <p:sldId id="309" r:id="rId7"/>
    <p:sldId id="348" r:id="rId8"/>
    <p:sldId id="349" r:id="rId9"/>
    <p:sldId id="350" r:id="rId10"/>
    <p:sldId id="35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D18"/>
    <a:srgbClr val="99211B"/>
    <a:srgbClr val="A7241D"/>
    <a:srgbClr val="CE2C24"/>
    <a:srgbClr val="B32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E656F-E2F1-4682-84B8-6C42991107E1}" type="datetimeFigureOut">
              <a:rPr lang="sr-Latn-RS" smtClean="0"/>
              <a:pPr>
                <a:defRPr/>
              </a:pPr>
              <a:t>28.5.2020.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133-2104-488E-BD39-4D3696858CD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5601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601AC-ABEA-4F33-9286-97A9506FA7AD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A910-AEE3-4389-9044-4C38C041DA7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942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06309-BEB5-4FFB-89CE-B39F85F9CE73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85C8-2638-4EFE-A1F4-3B8C4304C6E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7882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8316D-F206-4C0F-B765-9DDA82D1DF6C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7DF6-1F05-430E-9CA8-790F0F6930E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394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895A7-6EDF-4857-852F-B7C11F14D1F8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2FF-4D31-48E9-BC88-0A8B27EAC32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712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92CC7-E7E0-483A-A8FB-0C9A2FF57481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5F8E-75A1-407D-B4F4-EA9899A69E7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08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7474F-C390-4C48-B30D-B95238B4680C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4AD-87CC-4913-9D4B-61619199C09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5903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24308-78E1-4AC3-93F8-E9CCC583BCC1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54D5-C09E-4C6E-A8C8-35E26DB9837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8169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BB357-4457-48FB-9AD8-3C61C78C8C11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B7B7-6D3D-4F0B-A170-EFCAE2C2DBA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7534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8DB29-305C-40C0-A28F-C47B6127CC31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42A-8214-4FC3-A14B-D5B5BDB3A07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270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C5307-C592-4488-B771-32335636CA8E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879-DEF3-41D8-9796-0DE5159FDE5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96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51AF0C-6F46-49B1-A8FA-D3CF046877B0}" type="datetimeFigureOut">
              <a:rPr lang="en-US" smtClean="0"/>
              <a:pPr>
                <a:defRPr/>
              </a:pPr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06B6-F98C-406C-8A60-13F7932EA43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631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iloloska.edu.rs/novi/zivot-po-osamnaesti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jocijana/docs/1zbirka" TargetMode="External"/><Relationship Id="rId2" Type="http://schemas.openxmlformats.org/officeDocument/2006/relationships/hyperlink" Target="http://filoloska.edu.rs/novi/zivot-po-osamnaesti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4a"/><Relationship Id="rId7" Type="http://schemas.openxmlformats.org/officeDocument/2006/relationships/hyperlink" Target="http://filoloska.edu.rs/novi/zivot-po-osamnaestici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filoloska.edu.rs/novi/zivot-po-osamnaestici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nJm7c01WU" TargetMode="External"/><Relationship Id="rId2" Type="http://schemas.openxmlformats.org/officeDocument/2006/relationships/hyperlink" Target="http://filoloska.edu.rs/novi/zivot-po-osamnaesti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filoloska_gimnazi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oloska.edu.rs/novi/direktorka-filoloske-na-rts-u/" TargetMode="External"/><Relationship Id="rId2" Type="http://schemas.openxmlformats.org/officeDocument/2006/relationships/hyperlink" Target="https://filoloska.edu.rs/no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43600" y="3602038"/>
            <a:ext cx="2743200" cy="3484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sr-Cyrl-RS" sz="2400" b="1" i="1" dirty="0">
                <a:solidFill>
                  <a:schemeClr val="bg1"/>
                </a:solidFill>
              </a:rPr>
              <a:t>ЖИВОТ ПО </a:t>
            </a:r>
            <a:r>
              <a:rPr lang="sr-Cyrl-RS" sz="2400" b="1" i="1" dirty="0" smtClean="0">
                <a:solidFill>
                  <a:schemeClr val="bg1"/>
                </a:solidFill>
              </a:rPr>
              <a:t>ОСАМНАЕСТИЦИ</a:t>
            </a:r>
            <a:r>
              <a:rPr lang="en-US" sz="2000" b="1" i="1" dirty="0" smtClean="0">
                <a:solidFill>
                  <a:schemeClr val="bg1"/>
                </a:solidFill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/>
            </a:r>
            <a:br>
              <a:rPr lang="en-US" sz="2000" b="1" i="1" dirty="0">
                <a:solidFill>
                  <a:schemeClr val="bg1"/>
                </a:solidFill>
              </a:rPr>
            </a:br>
            <a:r>
              <a:rPr lang="sr-Cyrl-RS" sz="2000" b="1" dirty="0" smtClean="0">
                <a:solidFill>
                  <a:schemeClr val="bg1"/>
                </a:solidFill>
              </a:rPr>
              <a:t>аутор пројекта</a:t>
            </a:r>
            <a:br>
              <a:rPr lang="sr-Cyrl-RS" sz="2000" b="1" dirty="0" smtClean="0">
                <a:solidFill>
                  <a:schemeClr val="bg1"/>
                </a:solidFill>
              </a:rPr>
            </a:br>
            <a:r>
              <a:rPr lang="sr-Cyrl-RS" sz="2000" b="1" dirty="0" smtClean="0">
                <a:solidFill>
                  <a:schemeClr val="bg1"/>
                </a:solidFill>
              </a:rPr>
              <a:t>др </a:t>
            </a:r>
            <a:r>
              <a:rPr lang="sr-Cyrl-RS" sz="2000" b="1" dirty="0">
                <a:solidFill>
                  <a:schemeClr val="bg1"/>
                </a:solidFill>
              </a:rPr>
              <a:t>Мирјана Стакић Савковић, професорка књижевности у Филолошкој гимназији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sr-Latn-RS" dirty="0" err="1" smtClean="0"/>
              <a:t>Prvo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predavanje</a:t>
            </a:r>
            <a:endParaRPr lang="en-US" altLang="sr-Latn-RS" dirty="0" smtClean="0"/>
          </a:p>
          <a:p>
            <a:pPr eaLnBrk="1" hangingPunct="1"/>
            <a:endParaRPr lang="en-US" alt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229828"/>
            <a:ext cx="7600950" cy="3732572"/>
          </a:xfrm>
          <a:solidFill>
            <a:srgbClr val="8A1D18"/>
          </a:solidFill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Живот </a:t>
            </a:r>
            <a:r>
              <a:rPr lang="ru-RU" sz="2400" b="1" i="1" dirty="0">
                <a:solidFill>
                  <a:schemeClr val="bg1"/>
                </a:solidFill>
              </a:rPr>
              <a:t>по Осамнаестици: Приче и причања из доба короне  </a:t>
            </a:r>
          </a:p>
          <a:p>
            <a:pPr marL="18288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Ова књига је и прича о ђацима који су стваралаштвом заиграли, који су причама и причањима заварали и надиграли неочекивани покушај једног пролећа да их измести из њихове учионице и из разиграности која им, по матурантском праву, на крају школовања припада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pPr marL="18288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За нас је  </a:t>
            </a:r>
            <a:r>
              <a:rPr lang="ru-RU" b="1" i="1" dirty="0">
                <a:solidFill>
                  <a:schemeClr val="bg1"/>
                </a:solidFill>
              </a:rPr>
              <a:t>Живот по Осамнаестици </a:t>
            </a:r>
            <a:r>
              <a:rPr lang="ru-RU" b="1" dirty="0">
                <a:solidFill>
                  <a:schemeClr val="bg1"/>
                </a:solidFill>
              </a:rPr>
              <a:t>потврда свега чему нас књиге и уче – </a:t>
            </a:r>
            <a:r>
              <a:rPr lang="ru-RU" b="1" dirty="0" smtClean="0">
                <a:solidFill>
                  <a:schemeClr val="bg1"/>
                </a:solidFill>
              </a:rPr>
              <a:t>овај </a:t>
            </a:r>
            <a:r>
              <a:rPr lang="ru-RU" b="1" dirty="0">
                <a:solidFill>
                  <a:schemeClr val="bg1"/>
                </a:solidFill>
              </a:rPr>
              <a:t>пројекат и књига коју смо створили остаће запис у којем се чува отисак духа и душе једне генерације филолошке младости!</a:t>
            </a:r>
          </a:p>
          <a:p>
            <a:pPr>
              <a:buNone/>
            </a:pPr>
            <a:r>
              <a:rPr lang="en-US" altLang="sr-Latn-RS" dirty="0" smtClean="0">
                <a:hlinkClick r:id="rId2"/>
              </a:rPr>
              <a:t>http</a:t>
            </a:r>
            <a:r>
              <a:rPr lang="en-US" altLang="sr-Latn-RS" dirty="0">
                <a:hlinkClick r:id="rId2"/>
              </a:rPr>
              <a:t>://</a:t>
            </a:r>
            <a:r>
              <a:rPr lang="en-US" altLang="sr-Latn-RS" dirty="0" smtClean="0">
                <a:hlinkClick r:id="rId2"/>
              </a:rPr>
              <a:t>filoloska.edu.rs/novi/zivot-po-osamnaestici</a:t>
            </a:r>
            <a:endParaRPr lang="sr-Cyrl-RS" altLang="sr-Latn-RS" dirty="0" smtClean="0"/>
          </a:p>
          <a:p>
            <a:pPr>
              <a:buNone/>
            </a:pPr>
            <a:endParaRPr lang="en-US" altLang="sr-Latn-R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13371"/>
            <a:ext cx="4267200" cy="26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  <a:solidFill>
            <a:srgbClr val="8A1D18"/>
          </a:solidFill>
        </p:spPr>
        <p:txBody>
          <a:bodyPr/>
          <a:lstStyle/>
          <a:p>
            <a:pPr marL="0" indent="0">
              <a:buNone/>
            </a:pPr>
            <a:endParaRPr lang="sr-Latn-RS" b="1" dirty="0"/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sr-Cyrl-RS" b="1" dirty="0">
                <a:solidFill>
                  <a:schemeClr val="bg1"/>
                </a:solidFill>
              </a:rPr>
              <a:t>Током наставе на даљину ученици из три матурантска одељења Филолошке гимназије успели су да објаве књигу </a:t>
            </a:r>
            <a:r>
              <a:rPr lang="sr-Cyrl-RS" b="1" i="1" dirty="0">
                <a:solidFill>
                  <a:schemeClr val="bg1"/>
                </a:solidFill>
              </a:rPr>
              <a:t>Живот по Осамнаестици: Приче и причања из доба короне. </a:t>
            </a:r>
            <a:endParaRPr lang="sr-Latn-RS" b="1" dirty="0">
              <a:solidFill>
                <a:schemeClr val="bg1"/>
              </a:solidFill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sr-Cyrl-RS" b="1" dirty="0">
                <a:solidFill>
                  <a:schemeClr val="bg1"/>
                </a:solidFill>
              </a:rPr>
              <a:t>ПДФ формат доступан је на линку: </a:t>
            </a:r>
            <a:endParaRPr lang="sr-Latn-RS" b="1" dirty="0">
              <a:solidFill>
                <a:schemeClr val="bg1"/>
              </a:solidFill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sr-Latn-RS" b="1" dirty="0" smtClean="0">
                <a:solidFill>
                  <a:srgbClr val="FFFF00"/>
                </a:solidFill>
                <a:hlinkClick r:id="rId2"/>
              </a:rPr>
              <a:t>http://filoloska.edu.rs/novi/zivot-po-osamnaestici</a:t>
            </a:r>
            <a:endParaRPr lang="sr-Latn-RS" b="1" dirty="0">
              <a:solidFill>
                <a:srgbClr val="FFFF00"/>
              </a:solidFill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sr-Cyrl-RS" b="1" dirty="0">
                <a:solidFill>
                  <a:schemeClr val="bg1"/>
                </a:solidFill>
              </a:rPr>
              <a:t>Књига се листа путем линка: </a:t>
            </a:r>
            <a:endParaRPr lang="sr-Latn-RS" b="1" dirty="0">
              <a:solidFill>
                <a:schemeClr val="bg1"/>
              </a:solidFill>
            </a:endParaRP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en-US" b="1" u="sng" dirty="0">
                <a:solidFill>
                  <a:srgbClr val="FFFF00"/>
                </a:solidFill>
                <a:hlinkClick r:id="rId3"/>
              </a:rPr>
              <a:t>https://issuu.com/jocijana/docs/1zbirka</a:t>
            </a:r>
            <a:endParaRPr lang="sr-Latn-RS" b="1" dirty="0">
              <a:solidFill>
                <a:srgbClr val="FFFF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9" y="13252"/>
            <a:ext cx="3827318" cy="4953000"/>
          </a:xfrm>
          <a:prstGeom prst="rect">
            <a:avLst/>
          </a:prstGeom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381500" y="457200"/>
            <a:ext cx="4610100" cy="6019800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Откад </a:t>
            </a:r>
            <a:r>
              <a:rPr lang="sr-Cyrl-RS" dirty="0">
                <a:solidFill>
                  <a:schemeClr val="bg1"/>
                </a:solidFill>
              </a:rPr>
              <a:t>су измештени из Осамнаестице, ђаци су дух своје учионице пренели на скајпове, вајбере, мејлове и тако наставили да причају приче о причама. У години свог матурског бала, пријемног испита, најдужег летњег распуста (само они знају каквих све још планова...) и корони су морали да погледају у очи. У години у којој су им ускраћене награде које би освајали и у Карловцима и у Тршићу, они су били принуђени да их се унадапред одрекну...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А све то подносили су одрасло, паметно, издржавајући пехове / матуранску судбину / распршене планове..., снажећи се вером да се и сада од </a:t>
            </a:r>
            <a:r>
              <a:rPr lang="sr-Cyrl-RS" i="1" dirty="0">
                <a:solidFill>
                  <a:schemeClr val="bg1"/>
                </a:solidFill>
              </a:rPr>
              <a:t>лијепе књижевности</a:t>
            </a:r>
            <a:r>
              <a:rPr lang="sr-Cyrl-RS" dirty="0">
                <a:solidFill>
                  <a:schemeClr val="bg1"/>
                </a:solidFill>
              </a:rPr>
              <a:t> живи, да је она поуздани сапутник и путоказ ка смислу – нарочито у оваквом, ванредном пролећу. </a:t>
            </a:r>
            <a:endParaRPr 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9" y="13252"/>
            <a:ext cx="3827318" cy="4953000"/>
          </a:xfrm>
          <a:prstGeom prst="rect">
            <a:avLst/>
          </a:prstGeom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381500" y="457200"/>
            <a:ext cx="4610100" cy="6019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Cyrl-RS" sz="2000" dirty="0" smtClean="0">
                <a:solidFill>
                  <a:schemeClr val="bg1"/>
                </a:solidFill>
              </a:rPr>
              <a:t>Двадесет </a:t>
            </a:r>
            <a:r>
              <a:rPr lang="sr-Cyrl-RS" sz="2000" dirty="0">
                <a:solidFill>
                  <a:schemeClr val="bg1"/>
                </a:solidFill>
              </a:rPr>
              <a:t>ученичких ауторских текстова заснивано је у романима, кратким причама, ауторској и народној поезији. Матуранти су замишљали како би се њихови пријатељи: Хамлет, Мерсо, Раскољников, Ахмед Нурудин, Ана Фирлинг и многи, многи други ликови, овога пролећа понашали у Србији. Говорећи о њима, проговорили су о себи, о нама, о животу који ће надјачати (не)видљиву пошаст.</a:t>
            </a:r>
            <a:endParaRPr lang="sr-Latn-R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r-Cyrl-RS" sz="2000" dirty="0">
                <a:solidFill>
                  <a:schemeClr val="bg1"/>
                </a:solidFill>
              </a:rPr>
              <a:t>На редовним часовима настало је седамдесетак прича. </a:t>
            </a:r>
            <a:endParaRPr lang="sr-Latn-R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r-Cyrl-RS" sz="2000" dirty="0">
                <a:solidFill>
                  <a:schemeClr val="bg1"/>
                </a:solidFill>
              </a:rPr>
              <a:t>Након читања и анализе, ученици су изабрали које ће приче представљати њихово одељење. </a:t>
            </a:r>
            <a:endParaRPr lang="sr-Latn-R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r-Cyrl-RS" sz="2000" dirty="0">
                <a:solidFill>
                  <a:schemeClr val="bg1"/>
                </a:solidFill>
              </a:rPr>
              <a:t>Тако је настало прво поглавље књиге. Збирку прича и причања на српском језику објавили смо 15. 04. 2020. на сајту наше школе и поклањали смо је драгим људима као ускршњи дар.</a:t>
            </a:r>
            <a:endParaRPr lang="sr-Latn-R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943600"/>
          </a:xfrm>
          <a:solidFill>
            <a:srgbClr val="8A1D18"/>
          </a:solidFill>
        </p:spPr>
        <p:txBody>
          <a:bodyPr>
            <a:normAutofit fontScale="92500"/>
          </a:bodyPr>
          <a:lstStyle/>
          <a:p>
            <a:r>
              <a:rPr lang="sr-Cyrl-RS" sz="2200" dirty="0">
                <a:solidFill>
                  <a:schemeClr val="bg1"/>
                </a:solidFill>
              </a:rPr>
              <a:t>Од 15. априла до 25. маја књига је дописивана. Све приче су преведене на енглески језик (друго поглавље), а у трећем поглављу налазе се преводи прича на све језике који се у нашој школи изучавају (и редовно и факултативно). Књига је довршена и објављена 25.05.2020. Издавач је Филолошка гимназија.</a:t>
            </a:r>
            <a:endParaRPr lang="sr-Latn-RS" sz="2200" dirty="0">
              <a:solidFill>
                <a:schemeClr val="bg1"/>
              </a:solidFill>
            </a:endParaRPr>
          </a:p>
          <a:p>
            <a:r>
              <a:rPr lang="sr-Cyrl-RS" sz="2200" i="1" dirty="0">
                <a:solidFill>
                  <a:schemeClr val="bg1"/>
                </a:solidFill>
              </a:rPr>
              <a:t>Живот по Осамнаестици: Приче и причања из доба короне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 </a:t>
            </a:r>
            <a:r>
              <a:rPr lang="sr-Cyrl-RS" sz="2200" dirty="0" smtClean="0">
                <a:solidFill>
                  <a:schemeClr val="bg1"/>
                </a:solidFill>
              </a:rPr>
              <a:t>• </a:t>
            </a:r>
            <a:r>
              <a:rPr lang="sr-Cyrl-RS" sz="2200" dirty="0">
                <a:solidFill>
                  <a:schemeClr val="bg1"/>
                </a:solidFill>
              </a:rPr>
              <a:t>156 страница 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</a:t>
            </a:r>
            <a:r>
              <a:rPr lang="sr-Latn-RS" sz="2200" dirty="0" smtClean="0">
                <a:solidFill>
                  <a:schemeClr val="accent4"/>
                </a:solidFill>
              </a:rPr>
              <a:t> </a:t>
            </a:r>
            <a:r>
              <a:rPr lang="sr-Cyrl-RS" sz="2200" dirty="0" smtClean="0">
                <a:solidFill>
                  <a:schemeClr val="accent4"/>
                </a:solidFill>
              </a:rPr>
              <a:t>• </a:t>
            </a:r>
            <a:r>
              <a:rPr lang="sr-Cyrl-RS" sz="2200" dirty="0">
                <a:solidFill>
                  <a:schemeClr val="bg1"/>
                </a:solidFill>
              </a:rPr>
              <a:t>20 одабраних прича које су ученици написали на српском језику 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 </a:t>
            </a:r>
            <a:r>
              <a:rPr lang="sr-Cyrl-RS" sz="2200" dirty="0" smtClean="0">
                <a:solidFill>
                  <a:schemeClr val="accent4"/>
                </a:solidFill>
              </a:rPr>
              <a:t>•</a:t>
            </a:r>
            <a:r>
              <a:rPr lang="sr-Cyrl-RS" sz="2200" dirty="0" smtClean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20 прича </a:t>
            </a:r>
            <a:r>
              <a:rPr lang="sr-Cyrl-RS" sz="2200" dirty="0" smtClean="0">
                <a:solidFill>
                  <a:schemeClr val="bg1"/>
                </a:solidFill>
              </a:rPr>
              <a:t>које су ученици превели на </a:t>
            </a:r>
            <a:r>
              <a:rPr lang="sr-Cyrl-RS" sz="2200" dirty="0">
                <a:solidFill>
                  <a:schemeClr val="bg1"/>
                </a:solidFill>
              </a:rPr>
              <a:t>енглески језик 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 </a:t>
            </a:r>
            <a:r>
              <a:rPr lang="sr-Cyrl-RS" sz="2200" dirty="0" smtClean="0">
                <a:solidFill>
                  <a:schemeClr val="accent4"/>
                </a:solidFill>
              </a:rPr>
              <a:t>•</a:t>
            </a:r>
            <a:r>
              <a:rPr lang="sr-Cyrl-RS" sz="2200" dirty="0" smtClean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17 прича </a:t>
            </a:r>
            <a:r>
              <a:rPr lang="sr-Cyrl-RS" sz="2200" dirty="0" smtClean="0">
                <a:solidFill>
                  <a:schemeClr val="bg1"/>
                </a:solidFill>
              </a:rPr>
              <a:t>које су ученици превели </a:t>
            </a:r>
            <a:r>
              <a:rPr lang="sr-Cyrl-RS" sz="2200" dirty="0">
                <a:solidFill>
                  <a:schemeClr val="bg1"/>
                </a:solidFill>
              </a:rPr>
              <a:t>и на све остале језике </a:t>
            </a:r>
            <a:endParaRPr lang="sr-Cyrl-R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Филолошке  </a:t>
            </a:r>
            <a:r>
              <a:rPr lang="sr-Cyrl-RS" sz="2200" dirty="0">
                <a:solidFill>
                  <a:schemeClr val="bg1"/>
                </a:solidFill>
              </a:rPr>
              <a:t>(француски, руски, немачки, латински, </a:t>
            </a:r>
            <a:endParaRPr lang="sr-Cyrl-R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шпански</a:t>
            </a:r>
            <a:r>
              <a:rPr lang="sr-Cyrl-RS" sz="2200" dirty="0">
                <a:solidFill>
                  <a:schemeClr val="bg1"/>
                </a:solidFill>
              </a:rPr>
              <a:t>, </a:t>
            </a:r>
            <a:r>
              <a:rPr lang="sr-Cyrl-RS" sz="2200" dirty="0" smtClean="0">
                <a:solidFill>
                  <a:schemeClr val="bg1"/>
                </a:solidFill>
              </a:rPr>
              <a:t>италијански, кинески</a:t>
            </a:r>
            <a:r>
              <a:rPr lang="sr-Cyrl-RS" sz="2200" dirty="0">
                <a:solidFill>
                  <a:schemeClr val="bg1"/>
                </a:solidFill>
              </a:rPr>
              <a:t>, јапански, корејски, </a:t>
            </a:r>
            <a:endParaRPr lang="sr-Cyrl-R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sz="2200" dirty="0">
                <a:solidFill>
                  <a:schemeClr val="bg1"/>
                </a:solidFill>
              </a:rPr>
              <a:t> </a:t>
            </a:r>
            <a:r>
              <a:rPr lang="sr-Cyrl-RS" sz="2200" dirty="0" smtClean="0">
                <a:solidFill>
                  <a:schemeClr val="bg1"/>
                </a:solidFill>
              </a:rPr>
              <a:t>      норвешки</a:t>
            </a:r>
            <a:r>
              <a:rPr lang="sr-Cyrl-RS" sz="2200" dirty="0">
                <a:solidFill>
                  <a:schemeClr val="bg1"/>
                </a:solidFill>
              </a:rPr>
              <a:t>)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</a:t>
            </a:r>
            <a:r>
              <a:rPr lang="sr-Latn-RS" sz="2200" dirty="0" smtClean="0">
                <a:solidFill>
                  <a:schemeClr val="accent6"/>
                </a:solidFill>
              </a:rPr>
              <a:t> </a:t>
            </a:r>
            <a:r>
              <a:rPr lang="sr-Cyrl-RS" sz="2200" dirty="0" smtClean="0">
                <a:solidFill>
                  <a:schemeClr val="accent6"/>
                </a:solidFill>
              </a:rPr>
              <a:t>• </a:t>
            </a:r>
            <a:r>
              <a:rPr lang="sr-Cyrl-RS" sz="2200" dirty="0">
                <a:solidFill>
                  <a:schemeClr val="bg1"/>
                </a:solidFill>
              </a:rPr>
              <a:t>20 аутора прича и причања 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 </a:t>
            </a:r>
            <a:r>
              <a:rPr lang="sr-Cyrl-RS" sz="2200" dirty="0" smtClean="0">
                <a:solidFill>
                  <a:schemeClr val="accent6"/>
                </a:solidFill>
              </a:rPr>
              <a:t>•</a:t>
            </a:r>
            <a:r>
              <a:rPr lang="sr-Cyrl-RS" sz="2200" dirty="0" smtClean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39 преводилаца </a:t>
            </a:r>
            <a:endParaRPr lang="sr-Latn-R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bg1"/>
                </a:solidFill>
              </a:rPr>
              <a:t>   </a:t>
            </a:r>
            <a:r>
              <a:rPr lang="sr-Latn-RS" sz="2200" dirty="0" smtClean="0">
                <a:solidFill>
                  <a:schemeClr val="accent6"/>
                </a:solidFill>
              </a:rPr>
              <a:t> </a:t>
            </a:r>
            <a:r>
              <a:rPr lang="sr-Cyrl-RS" sz="2200" dirty="0" smtClean="0">
                <a:solidFill>
                  <a:schemeClr val="accent6"/>
                </a:solidFill>
              </a:rPr>
              <a:t>• </a:t>
            </a:r>
            <a:r>
              <a:rPr lang="sr-Cyrl-RS" sz="2200" dirty="0">
                <a:solidFill>
                  <a:schemeClr val="bg1"/>
                </a:solidFill>
              </a:rPr>
              <a:t>17 ментора консултаната </a:t>
            </a:r>
            <a:endParaRPr lang="sr-Latn-RS" sz="2200" b="1" dirty="0">
              <a:solidFill>
                <a:schemeClr val="bg1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1056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7" y="154653"/>
            <a:ext cx="7886700" cy="11407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bg1"/>
                </a:solidFill>
              </a:rPr>
              <a:t>ОСТАЛИ САДРЖАЈИ </a:t>
            </a:r>
            <a:r>
              <a:rPr lang="sr-Cyrl-RS" b="1" dirty="0" smtClean="0">
                <a:solidFill>
                  <a:schemeClr val="bg1"/>
                </a:solidFill>
              </a:rPr>
              <a:t>ПРОЈЕКТА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i="1" dirty="0" smtClean="0">
                <a:solidFill>
                  <a:schemeClr val="bg1"/>
                </a:solidFill>
              </a:rPr>
              <a:t>ЖИВОТ </a:t>
            </a:r>
            <a:r>
              <a:rPr lang="sr-Cyrl-RS" b="1" i="1" dirty="0">
                <a:solidFill>
                  <a:schemeClr val="bg1"/>
                </a:solidFill>
              </a:rPr>
              <a:t>ПО ОСАМНАЕСТИЦИ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57052"/>
            <a:ext cx="7448550" cy="465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ЗВУЧНА </a:t>
            </a:r>
            <a:r>
              <a:rPr lang="sr-Cyrl-RS" dirty="0">
                <a:solidFill>
                  <a:schemeClr val="bg1"/>
                </a:solidFill>
              </a:rPr>
              <a:t>КЊИГА </a:t>
            </a:r>
            <a:endParaRPr lang="sr-Latn-R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dirty="0">
                <a:solidFill>
                  <a:schemeClr val="bg1"/>
                </a:solidFill>
              </a:rPr>
              <a:t>АУДИО-ЗАПИСИ ПРИЧА  И ПРИЧАЊА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Текстове из </a:t>
            </a:r>
            <a:r>
              <a:rPr lang="sr-Cyrl-RS" dirty="0" smtClean="0">
                <a:solidFill>
                  <a:schemeClr val="bg1"/>
                </a:solidFill>
              </a:rPr>
              <a:t>наше </a:t>
            </a:r>
            <a:r>
              <a:rPr lang="sr-Cyrl-RS" dirty="0">
                <a:solidFill>
                  <a:schemeClr val="bg1"/>
                </a:solidFill>
              </a:rPr>
              <a:t>књиге на свим језицима Филолошке гимназије читају аутори, преводиоци и чланови драмске секције.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Доступно на сајту Филолоше гимназије: </a:t>
            </a:r>
            <a:r>
              <a:rPr lang="sr-Latn-RS" sz="1900" dirty="0" smtClean="0">
                <a:hlinkClick r:id="rId6"/>
              </a:rPr>
              <a:t>http://filoloska.edu.rs/novi/zivot-po-osamnaestici</a:t>
            </a:r>
            <a:endParaRPr lang="sr-Cyrl-RS" sz="1900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МУЗИЧКИ </a:t>
            </a:r>
            <a:r>
              <a:rPr lang="sr-Cyrl-RS" dirty="0">
                <a:solidFill>
                  <a:schemeClr val="bg1"/>
                </a:solidFill>
              </a:rPr>
              <a:t>АРАНЖМАН по мотивима песме </a:t>
            </a:r>
            <a:r>
              <a:rPr lang="sr-Cyrl-RS" i="1" dirty="0">
                <a:solidFill>
                  <a:schemeClr val="bg1"/>
                </a:solidFill>
              </a:rPr>
              <a:t>Не јавља се, можда спава</a:t>
            </a:r>
            <a:r>
              <a:rPr lang="sr-Cyrl-RS" dirty="0">
                <a:solidFill>
                  <a:schemeClr val="bg1"/>
                </a:solidFill>
              </a:rPr>
              <a:t> Анђеле Степић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Текст, аранжман и вокал: Маша Ситарица IV/1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Доступно на сајту Филолоше </a:t>
            </a:r>
            <a:r>
              <a:rPr lang="sr-Cyrl-RS" dirty="0" smtClean="0">
                <a:solidFill>
                  <a:schemeClr val="bg1"/>
                </a:solidFill>
              </a:rPr>
              <a:t>гимназије:</a:t>
            </a:r>
          </a:p>
          <a:p>
            <a:pPr marL="0" indent="0">
              <a:buNone/>
            </a:pPr>
            <a:r>
              <a:rPr lang="sr-Cyrl-RS" sz="1900" dirty="0" smtClean="0">
                <a:solidFill>
                  <a:schemeClr val="bg1"/>
                </a:solidFill>
              </a:rPr>
              <a:t>   </a:t>
            </a:r>
            <a:r>
              <a:rPr lang="sr-Latn-RS" sz="1900" dirty="0" smtClean="0">
                <a:solidFill>
                  <a:schemeClr val="bg1"/>
                </a:solidFill>
                <a:hlinkClick r:id="rId7"/>
              </a:rPr>
              <a:t>http://filoloska.edu.rs/novi/zivot-po-osamnaestici</a:t>
            </a:r>
            <a:endParaRPr lang="sr-Cyrl-R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3" name="kabl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29841"/>
            <a:ext cx="3056294" cy="905797"/>
          </a:xfrm>
          <a:prstGeom prst="rect">
            <a:avLst/>
          </a:prstGeom>
        </p:spPr>
      </p:pic>
      <p:pic>
        <p:nvPicPr>
          <p:cNvPr id="4" name="Voice-27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5908428"/>
            <a:ext cx="4199294" cy="64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7" y="154653"/>
            <a:ext cx="7886700" cy="11407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bg1"/>
                </a:solidFill>
              </a:rPr>
              <a:t>ОСТАЛИ САДРЖАЈИ </a:t>
            </a:r>
            <a:r>
              <a:rPr lang="sr-Cyrl-RS" b="1" dirty="0" smtClean="0">
                <a:solidFill>
                  <a:schemeClr val="bg1"/>
                </a:solidFill>
              </a:rPr>
              <a:t>ПРОЈЕКТА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i="1" dirty="0" smtClean="0">
                <a:solidFill>
                  <a:schemeClr val="bg1"/>
                </a:solidFill>
              </a:rPr>
              <a:t>ЖИВОТ </a:t>
            </a:r>
            <a:r>
              <a:rPr lang="sr-Cyrl-RS" b="1" i="1" dirty="0">
                <a:solidFill>
                  <a:schemeClr val="bg1"/>
                </a:solidFill>
              </a:rPr>
              <a:t>ПО ОСАМНАЕСТИЦИ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38901" y="1293223"/>
            <a:ext cx="3276600" cy="530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solidFill>
                  <a:schemeClr val="bg1"/>
                </a:solidFill>
              </a:rPr>
              <a:t>ИЛУСТРАЦИЈЕ ПРИЧА </a:t>
            </a: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5794"/>
            <a:ext cx="3100251" cy="231334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72337" y="4343400"/>
            <a:ext cx="2741543" cy="89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r-Cyrl-RS" sz="1800" dirty="0" smtClean="0">
                <a:solidFill>
                  <a:schemeClr val="bg1"/>
                </a:solidFill>
              </a:rPr>
              <a:t>Дуња Шошкић IV/4 Илустрација приче </a:t>
            </a:r>
            <a:r>
              <a:rPr lang="sr-Cyrl-RS" sz="1800" i="1" dirty="0" smtClean="0">
                <a:solidFill>
                  <a:schemeClr val="bg1"/>
                </a:solidFill>
              </a:rPr>
              <a:t>Друга шанса Ахмеда Нурудина</a:t>
            </a:r>
            <a:r>
              <a:rPr lang="sr-Cyrl-RS" sz="1800" dirty="0" smtClean="0">
                <a:solidFill>
                  <a:schemeClr val="bg1"/>
                </a:solidFill>
              </a:rPr>
              <a:t>  </a:t>
            </a:r>
            <a:endParaRPr lang="sr-Latn-R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5794"/>
            <a:ext cx="2542032" cy="2295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5794"/>
            <a:ext cx="2765459" cy="367893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9381" y="4296220"/>
            <a:ext cx="3054341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r-Cyrl-RS" sz="1800" dirty="0" smtClean="0">
                <a:solidFill>
                  <a:schemeClr val="bg1"/>
                </a:solidFill>
              </a:rPr>
              <a:t>M</a:t>
            </a:r>
            <a:r>
              <a:rPr lang="en-US" sz="1800" dirty="0" err="1" smtClean="0">
                <a:solidFill>
                  <a:schemeClr val="bg1"/>
                </a:solidFill>
              </a:rPr>
              <a:t>илан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sr-Cyrl-RS" sz="1800" dirty="0" smtClean="0">
                <a:solidFill>
                  <a:schemeClr val="bg1"/>
                </a:solidFill>
              </a:rPr>
              <a:t>Бјелановић IV/1 Илустрација приче </a:t>
            </a:r>
            <a:r>
              <a:rPr lang="sr-Cyrl-RS" sz="1800" i="1" dirty="0" smtClean="0">
                <a:solidFill>
                  <a:schemeClr val="bg1"/>
                </a:solidFill>
              </a:rPr>
              <a:t>Казна од Бога или подсетник на љубав</a:t>
            </a:r>
            <a:r>
              <a:rPr lang="sr-Cyrl-RS" sz="1800" dirty="0" smtClean="0">
                <a:solidFill>
                  <a:schemeClr val="bg1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02457" y="5715000"/>
            <a:ext cx="274154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r-Cyrl-RS" sz="1800" dirty="0" smtClean="0">
                <a:solidFill>
                  <a:schemeClr val="bg1"/>
                </a:solidFill>
              </a:rPr>
              <a:t>Милан Бјелановић </a:t>
            </a:r>
            <a:r>
              <a:rPr lang="sr-Latn-RS" sz="1800" dirty="0" smtClean="0">
                <a:solidFill>
                  <a:schemeClr val="bg1"/>
                </a:solidFill>
              </a:rPr>
              <a:t>IV</a:t>
            </a:r>
            <a:r>
              <a:rPr lang="sr-Cyrl-RS" sz="1800" dirty="0" smtClean="0">
                <a:solidFill>
                  <a:schemeClr val="bg1"/>
                </a:solidFill>
              </a:rPr>
              <a:t>/1 Илустрација приче </a:t>
            </a:r>
            <a:r>
              <a:rPr lang="sr-Cyrl-RS" sz="1800" i="1" dirty="0" smtClean="0">
                <a:solidFill>
                  <a:schemeClr val="bg1"/>
                </a:solidFill>
              </a:rPr>
              <a:t>Страховање</a:t>
            </a:r>
            <a:endParaRPr lang="sr-Cyrl-R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7" y="154653"/>
            <a:ext cx="7886700" cy="11407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Cyrl-RS" b="1" dirty="0">
                <a:solidFill>
                  <a:schemeClr val="bg1"/>
                </a:solidFill>
              </a:rPr>
              <a:t>ОСТАЛИ САДРЖАЈИ </a:t>
            </a:r>
            <a:r>
              <a:rPr lang="sr-Cyrl-RS" b="1" dirty="0" smtClean="0">
                <a:solidFill>
                  <a:schemeClr val="bg1"/>
                </a:solidFill>
              </a:rPr>
              <a:t>ПРОЈЕКТА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i="1" dirty="0" smtClean="0">
                <a:solidFill>
                  <a:schemeClr val="bg1"/>
                </a:solidFill>
              </a:rPr>
              <a:t>ЖИВОТ </a:t>
            </a:r>
            <a:r>
              <a:rPr lang="sr-Cyrl-RS" b="1" i="1" dirty="0">
                <a:solidFill>
                  <a:schemeClr val="bg1"/>
                </a:solidFill>
              </a:rPr>
              <a:t>ПО ОСАМНАЕСТИЦИ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solidFill>
                  <a:schemeClr val="bg1"/>
                </a:solidFill>
              </a:rPr>
              <a:t>ИНТЕРНЕТ </a:t>
            </a:r>
            <a:r>
              <a:rPr lang="sr-Cyrl-RS" dirty="0" smtClean="0">
                <a:solidFill>
                  <a:schemeClr val="bg1"/>
                </a:solidFill>
              </a:rPr>
              <a:t>ПРИЛОЗИ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Видео-записи</a:t>
            </a:r>
            <a:r>
              <a:rPr lang="sr-Cyrl-RS" dirty="0">
                <a:solidFill>
                  <a:schemeClr val="bg1"/>
                </a:solidFill>
              </a:rPr>
              <a:t>:</a:t>
            </a:r>
          </a:p>
          <a:p>
            <a:r>
              <a:rPr lang="sr-Cyrl-RS" dirty="0">
                <a:solidFill>
                  <a:schemeClr val="bg1"/>
                </a:solidFill>
              </a:rPr>
              <a:t>Мирјана Стакић Савковић, казивање уводне </a:t>
            </a:r>
            <a:r>
              <a:rPr lang="sr-Cyrl-RS" dirty="0" smtClean="0">
                <a:solidFill>
                  <a:schemeClr val="bg1"/>
                </a:solidFill>
              </a:rPr>
              <a:t>приче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Доступно на сајту </a:t>
            </a:r>
            <a:r>
              <a:rPr lang="sr-Cyrl-RS" dirty="0" smtClean="0">
                <a:solidFill>
                  <a:schemeClr val="bg1"/>
                </a:solidFill>
              </a:rPr>
              <a:t>Филолошке </a:t>
            </a:r>
            <a:r>
              <a:rPr lang="sr-Cyrl-RS" dirty="0">
                <a:solidFill>
                  <a:schemeClr val="bg1"/>
                </a:solidFill>
              </a:rPr>
              <a:t>гимназије: </a:t>
            </a:r>
            <a:r>
              <a:rPr lang="sr-Latn-RS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sr-Latn-RS" dirty="0" smtClean="0">
                <a:solidFill>
                  <a:schemeClr val="bg1"/>
                </a:solidFill>
                <a:hlinkClick r:id="rId2"/>
              </a:rPr>
              <a:t>filoloska.edu.rs/novi/zivot-po-osamnaestici</a:t>
            </a:r>
            <a:endParaRPr lang="sr-Cyrl-R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Учесници </a:t>
            </a:r>
            <a:r>
              <a:rPr lang="sr-Cyrl-RS" dirty="0">
                <a:solidFill>
                  <a:schemeClr val="bg1"/>
                </a:solidFill>
              </a:rPr>
              <a:t>и ученици о </a:t>
            </a:r>
            <a:r>
              <a:rPr lang="sr-Cyrl-RS" dirty="0" smtClean="0">
                <a:solidFill>
                  <a:schemeClr val="bg1"/>
                </a:solidFill>
              </a:rPr>
              <a:t>пројекту</a:t>
            </a:r>
          </a:p>
          <a:p>
            <a:pPr marL="9144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Доступно </a:t>
            </a:r>
            <a:r>
              <a:rPr lang="sr-Cyrl-RS" dirty="0">
                <a:solidFill>
                  <a:schemeClr val="bg1"/>
                </a:solidFill>
              </a:rPr>
              <a:t>путем линка: 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sr-Latn-RS" dirty="0">
                <a:solidFill>
                  <a:schemeClr val="bg1"/>
                </a:solidFill>
                <a:hlinkClick r:id="rId3"/>
              </a:rPr>
              <a:t>://</a:t>
            </a:r>
            <a:r>
              <a:rPr lang="sr-Latn-RS" dirty="0" smtClean="0">
                <a:solidFill>
                  <a:schemeClr val="bg1"/>
                </a:solidFill>
                <a:hlinkClick r:id="rId3"/>
              </a:rPr>
              <a:t>www.youtube.com/watch?v=krnJm7c01WU</a:t>
            </a:r>
            <a:endParaRPr lang="sr-Cyrl-RS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Јутјуб </a:t>
            </a:r>
            <a:r>
              <a:rPr lang="sr-Cyrl-RS" dirty="0">
                <a:solidFill>
                  <a:schemeClr val="bg1"/>
                </a:solidFill>
              </a:rPr>
              <a:t>канал Филолошке </a:t>
            </a:r>
            <a:r>
              <a:rPr lang="sr-Cyrl-RS" dirty="0" smtClean="0">
                <a:solidFill>
                  <a:schemeClr val="bg1"/>
                </a:solidFill>
              </a:rPr>
              <a:t>гимназије</a:t>
            </a:r>
          </a:p>
          <a:p>
            <a:pPr marL="0" indent="0">
              <a:buNone/>
            </a:pP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Инстаграм профил Филолошке гимназије: @</a:t>
            </a:r>
            <a:r>
              <a:rPr lang="sr-Latn-RS" dirty="0" smtClean="0">
                <a:solidFill>
                  <a:schemeClr val="bg1"/>
                </a:solidFill>
              </a:rPr>
              <a:t>filoloska_gimnazija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Доступно путем линка: </a:t>
            </a:r>
            <a:r>
              <a:rPr lang="sr-Latn-RS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sr-Latn-RS" dirty="0" smtClean="0">
                <a:solidFill>
                  <a:schemeClr val="bg1"/>
                </a:solidFill>
                <a:hlinkClick r:id="rId4"/>
              </a:rPr>
              <a:t>www.instagram.com/filoloska_gimnazija</a:t>
            </a: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7" y="154653"/>
            <a:ext cx="7886700" cy="5311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RS" b="1" i="1" dirty="0" smtClean="0">
                <a:solidFill>
                  <a:schemeClr val="bg1"/>
                </a:solidFill>
              </a:rPr>
              <a:t>ЖИВОТ </a:t>
            </a:r>
            <a:r>
              <a:rPr lang="sr-Cyrl-RS" b="1" i="1" dirty="0">
                <a:solidFill>
                  <a:schemeClr val="bg1"/>
                </a:solidFill>
              </a:rPr>
              <a:t>ПО ОСАМНАЕСТИЦИ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400799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>
                <a:solidFill>
                  <a:schemeClr val="bg1"/>
                </a:solidFill>
              </a:rPr>
              <a:t>МЕДИЈИ О </a:t>
            </a:r>
            <a:r>
              <a:rPr lang="sr-Cyrl-RS" dirty="0" smtClean="0">
                <a:solidFill>
                  <a:schemeClr val="bg1"/>
                </a:solidFill>
              </a:rPr>
              <a:t>ПРОЈЕКТУ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r>
              <a:rPr lang="sr-Cyrl-RS" sz="2300" i="1" dirty="0" smtClean="0">
                <a:solidFill>
                  <a:schemeClr val="bg1"/>
                </a:solidFill>
              </a:rPr>
              <a:t>Просветни преглед </a:t>
            </a:r>
            <a:r>
              <a:rPr lang="sr-Cyrl-RS" sz="2300" dirty="0" smtClean="0">
                <a:solidFill>
                  <a:schemeClr val="bg1"/>
                </a:solidFill>
              </a:rPr>
              <a:t>од 14. 05. 2020. </a:t>
            </a:r>
          </a:p>
          <a:p>
            <a:pPr marL="182880" indent="0">
              <a:spcBef>
                <a:spcPts val="1200"/>
              </a:spcBef>
              <a:buNone/>
            </a:pPr>
            <a:r>
              <a:rPr lang="sr-Cyrl-RS" sz="2300" dirty="0" smtClean="0">
                <a:solidFill>
                  <a:schemeClr val="bg1"/>
                </a:solidFill>
              </a:rPr>
              <a:t>Интервју </a:t>
            </a:r>
            <a:r>
              <a:rPr lang="sr-Cyrl-RS" sz="2300" dirty="0">
                <a:solidFill>
                  <a:schemeClr val="bg1"/>
                </a:solidFill>
              </a:rPr>
              <a:t>је доступан и на сајту Филолошке </a:t>
            </a:r>
            <a:r>
              <a:rPr lang="sr-Cyrl-RS" sz="2300" dirty="0" smtClean="0">
                <a:solidFill>
                  <a:schemeClr val="bg1"/>
                </a:solidFill>
              </a:rPr>
              <a:t>  гимназије:</a:t>
            </a:r>
          </a:p>
          <a:p>
            <a:pPr marL="182880" indent="0">
              <a:spcBef>
                <a:spcPts val="1200"/>
              </a:spcBef>
              <a:buNone/>
            </a:pPr>
            <a:r>
              <a:rPr lang="sr-Cyrl-RS" sz="23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sr-Cyrl-RS" sz="2300" dirty="0">
                <a:solidFill>
                  <a:schemeClr val="bg1"/>
                </a:solidFill>
                <a:hlinkClick r:id="rId2"/>
              </a:rPr>
              <a:t>://filoloska.edu.rs/novi</a:t>
            </a:r>
            <a:r>
              <a:rPr lang="sr-Cyrl-RS" sz="2300" dirty="0" smtClean="0">
                <a:solidFill>
                  <a:schemeClr val="bg1"/>
                </a:solidFill>
                <a:hlinkClick r:id="rId2"/>
              </a:rPr>
              <a:t>/</a:t>
            </a:r>
            <a:endParaRPr lang="sr-Cyrl-RS" sz="2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  <a:p>
            <a:r>
              <a:rPr lang="sr-Cyrl-RS" sz="2600" dirty="0">
                <a:solidFill>
                  <a:schemeClr val="bg1"/>
                </a:solidFill>
              </a:rPr>
              <a:t>РТС, Јутарњи програм, 23.05.2020. </a:t>
            </a:r>
            <a:endParaRPr lang="sr-Latn-RS" sz="2600" dirty="0">
              <a:solidFill>
                <a:schemeClr val="bg1"/>
              </a:solidFill>
            </a:endParaRPr>
          </a:p>
          <a:p>
            <a:pPr marL="182880" indent="0">
              <a:buNone/>
            </a:pPr>
            <a:r>
              <a:rPr lang="sr-Cyrl-RS" sz="2600" dirty="0" smtClean="0">
                <a:solidFill>
                  <a:schemeClr val="bg1"/>
                </a:solidFill>
              </a:rPr>
              <a:t>Интервју </a:t>
            </a:r>
            <a:r>
              <a:rPr lang="sr-Cyrl-RS" sz="2600" dirty="0">
                <a:solidFill>
                  <a:schemeClr val="bg1"/>
                </a:solidFill>
              </a:rPr>
              <a:t>у којем Драгана Ћећез-Иљукић, директорка Филолошке </a:t>
            </a:r>
            <a:r>
              <a:rPr lang="sr-Cyrl-RS" sz="2600" dirty="0" smtClean="0">
                <a:solidFill>
                  <a:schemeClr val="bg1"/>
                </a:solidFill>
              </a:rPr>
              <a:t>гимназије, </a:t>
            </a:r>
            <a:r>
              <a:rPr lang="sr-Cyrl-RS" sz="2600" dirty="0">
                <a:solidFill>
                  <a:schemeClr val="bg1"/>
                </a:solidFill>
              </a:rPr>
              <a:t>говори о пројекту доступан је на сајту РТС-а и на сајту Филолошке </a:t>
            </a:r>
            <a:r>
              <a:rPr lang="sr-Cyrl-RS" sz="2600" dirty="0" smtClean="0">
                <a:solidFill>
                  <a:schemeClr val="bg1"/>
                </a:solidFill>
              </a:rPr>
              <a:t>гимназије:</a:t>
            </a:r>
          </a:p>
          <a:p>
            <a:pPr marL="182880" indent="0">
              <a:buNone/>
            </a:pPr>
            <a:r>
              <a:rPr lang="sr-Latn-RS" sz="2600" dirty="0">
                <a:hlinkClick r:id="rId3"/>
              </a:rPr>
              <a:t>https://</a:t>
            </a:r>
            <a:r>
              <a:rPr lang="sr-Latn-RS" sz="2600" dirty="0" smtClean="0">
                <a:hlinkClick r:id="rId3"/>
              </a:rPr>
              <a:t>filoloska.edu.rs/novi/direktorka-filoloske-na-rts-u</a:t>
            </a:r>
            <a:endParaRPr lang="sr-Cyrl-RS" sz="2600" dirty="0" smtClean="0"/>
          </a:p>
          <a:p>
            <a:pPr marL="182880" indent="0">
              <a:buNone/>
            </a:pPr>
            <a:endParaRPr lang="sr-Latn-R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sr-Latn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2590800" cy="35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66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772</Words>
  <Application>Microsoft Office PowerPoint</Application>
  <PresentationFormat>On-screen Show (4:3)</PresentationFormat>
  <Paragraphs>78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2</vt:lpstr>
      <vt:lpstr>Office Theme</vt:lpstr>
      <vt:lpstr> ЖИВОТ ПО ОСАМНАЕСТИЦИ  аутор пројекта др Мирјана Стакић Савковић, професорка књижевности у Филолошкој гимназији </vt:lpstr>
      <vt:lpstr>PowerPoint Presentation</vt:lpstr>
      <vt:lpstr>PowerPoint Presentation</vt:lpstr>
      <vt:lpstr>PowerPoint Presentation</vt:lpstr>
      <vt:lpstr>PowerPoint Presentation</vt:lpstr>
      <vt:lpstr>ОСТАЛИ САДРЖАЈИ ПРОЈЕКТА ЖИВОТ ПО ОСАМНАЕСТИЦИ</vt:lpstr>
      <vt:lpstr>ОСТАЛИ САДРЖАЈИ ПРОЈЕКТА ЖИВОТ ПО ОСАМНАЕСТИЦИ</vt:lpstr>
      <vt:lpstr>ОСТАЛИ САДРЖАЈИ ПРОЈЕКТА ЖИВОТ ПО ОСАМНАЕСТИЦИ</vt:lpstr>
      <vt:lpstr>ЖИВОТ ПО ОСАМНАЕСТИЦИ</vt:lpstr>
      <vt:lpstr>PowerPoint Presentation</vt:lpstr>
    </vt:vector>
  </TitlesOfParts>
  <Company>http://sharingcentre.info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MENADŽMENT TURISTIČKIH DESTINACIJA</dc:title>
  <dc:creator>Activated User</dc:creator>
  <cp:lastModifiedBy>Windows korisnik</cp:lastModifiedBy>
  <cp:revision>169</cp:revision>
  <dcterms:created xsi:type="dcterms:W3CDTF">2011-10-06T20:36:39Z</dcterms:created>
  <dcterms:modified xsi:type="dcterms:W3CDTF">2020-05-28T22:11:49Z</dcterms:modified>
</cp:coreProperties>
</file>